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3" r:id="rId3"/>
    <p:sldId id="259" r:id="rId4"/>
    <p:sldId id="302" r:id="rId5"/>
    <p:sldId id="498" r:id="rId6"/>
    <p:sldId id="499" r:id="rId7"/>
    <p:sldId id="303" r:id="rId8"/>
    <p:sldId id="528" r:id="rId9"/>
    <p:sldId id="266" r:id="rId10"/>
    <p:sldId id="522" r:id="rId11"/>
    <p:sldId id="500" r:id="rId12"/>
    <p:sldId id="523" r:id="rId13"/>
    <p:sldId id="381" r:id="rId14"/>
    <p:sldId id="532" r:id="rId15"/>
    <p:sldId id="536" r:id="rId16"/>
    <p:sldId id="268" r:id="rId17"/>
    <p:sldId id="524" r:id="rId18"/>
    <p:sldId id="292" r:id="rId19"/>
    <p:sldId id="299" r:id="rId20"/>
    <p:sldId id="271" r:id="rId21"/>
    <p:sldId id="318" r:id="rId22"/>
    <p:sldId id="279" r:id="rId23"/>
    <p:sldId id="280" r:id="rId24"/>
    <p:sldId id="297" r:id="rId25"/>
    <p:sldId id="537" r:id="rId26"/>
    <p:sldId id="306" r:id="rId27"/>
    <p:sldId id="525" r:id="rId28"/>
    <p:sldId id="30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7DCC-FB13-4DF2-B595-86DAC0B4855C}" v="2" dt="2022-12-20T01:59:49.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0632" autoAdjust="0"/>
  </p:normalViewPr>
  <p:slideViewPr>
    <p:cSldViewPr snapToGrid="0">
      <p:cViewPr varScale="1">
        <p:scale>
          <a:sx n="51" d="100"/>
          <a:sy n="51" d="100"/>
        </p:scale>
        <p:origin x="1256" y="36"/>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0"/>
        <a:ext cx="8311243" cy="1157625"/>
      </dsp:txXfrm>
    </dsp:sp>
    <dsp:sp modelId="{43D2748E-F233-4117-A263-D994A3D777A0}">
      <dsp:nvSpPr>
        <dsp:cNvPr id="0" name=""/>
        <dsp:cNvSpPr/>
      </dsp:nvSpPr>
      <dsp:spPr>
        <a:xfrm>
          <a:off x="415562" y="26130"/>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6"/>
        <a:ext cx="5774638" cy="399568"/>
      </dsp:txXfrm>
    </dsp:sp>
    <dsp:sp modelId="{0D116FDA-C199-4724-BDFF-B6B6DD9C39F4}">
      <dsp:nvSpPr>
        <dsp:cNvPr id="0" name=""/>
        <dsp:cNvSpPr/>
      </dsp:nvSpPr>
      <dsp:spPr>
        <a:xfrm>
          <a:off x="0" y="1707555"/>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5"/>
        <a:ext cx="8311243" cy="1157625"/>
      </dsp:txXfrm>
    </dsp:sp>
    <dsp:sp modelId="{5DA3FF59-85F1-4735-B3A9-18751F101F6E}">
      <dsp:nvSpPr>
        <dsp:cNvPr id="0" name=""/>
        <dsp:cNvSpPr/>
      </dsp:nvSpPr>
      <dsp:spPr>
        <a:xfrm>
          <a:off x="415562" y="1486155"/>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1"/>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8/25/2025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br>
              <a:rPr lang="en-US" dirty="0"/>
            </a:br>
            <a:r>
              <a:rPr lang="en-US" dirty="0"/>
              <a:t>If you are interested in history, here is NASA lead software engineer for Apollo program standing next to the code she wrote by hand. This is what took humanity to moon.</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3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737561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260796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We will highlight the approaches that {hopefully} scale well.</a:t>
            </a:r>
          </a:p>
          <a:p>
            <a:endParaRPr lang="en-US" dirty="0"/>
          </a:p>
          <a:p>
            <a:r>
              <a:rPr lang="en-US" dirty="0"/>
              <a:t>Pay attention to design: Design before coding</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04628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dirty="0"/>
              <a:t>Wildly different notions of scale at work, and from NATO to Google, the practice of software engineering is usually defined by the biggest players!</a:t>
            </a:r>
          </a:p>
          <a:p>
            <a:endParaRPr lang="en-US" dirty="0"/>
          </a:p>
          <a:p>
            <a:r>
              <a:rPr lang="en-US" dirty="0"/>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world, we'd say something like "personnel“ hours rather than "man"-power.</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05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00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8/25/2025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8/25/2025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8/25/2025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8/25/2025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8/25/2025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8/25/2025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8/25/2025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8/25/2025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8/25/2025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8/25/2025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8/25/2025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8/25/2025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15.png"/><Relationship Id="rId12" Type="http://schemas.openxmlformats.org/officeDocument/2006/relationships/image" Target="../media/image22.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21.png"/><Relationship Id="rId5" Type="http://schemas.openxmlformats.org/officeDocument/2006/relationships/image" Target="../media/image13.png"/><Relationship Id="rId10" Type="http://schemas.openxmlformats.org/officeDocument/2006/relationships/image" Target="../media/image20.svg"/><Relationship Id="rId4" Type="http://schemas.openxmlformats.org/officeDocument/2006/relationships/image" Target="../media/image25.svg"/><Relationship Id="rId9" Type="http://schemas.openxmlformats.org/officeDocument/2006/relationships/image" Target="../media/image19.png"/><Relationship Id="rId14" Type="http://schemas.openxmlformats.org/officeDocument/2006/relationships/image" Target="../media/image24.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neu-se.github.io/CS4530-Fall-2025/staff/" TargetMode="External"/><Relationship Id="rId2" Type="http://schemas.openxmlformats.org/officeDocument/2006/relationships/hyperlink" Target="https://neu-se.github.io/CS4530-Fall-2025"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Fall-2025/sta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a:t>
            </a:r>
            <a:r>
              <a:rPr lang="en-US" sz="2400"/>
              <a:t>Joydeep Mitra </a:t>
            </a:r>
            <a:r>
              <a:rPr lang="en-US" sz="2400" dirty="0"/>
              <a:t>and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sz="3200" dirty="0">
                <a:sym typeface="Helvetica Neue" charset="0"/>
              </a:rPr>
              <a:t>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11</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1455375" y="1831499"/>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7642875" y="1831499"/>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and People</a:t>
              </a:r>
            </a:p>
          </p:txBody>
        </p:sp>
      </p:grpSp>
    </p:spTree>
    <p:extLst>
      <p:ext uri="{BB962C8B-B14F-4D97-AF65-F5344CB8AC3E}">
        <p14:creationId xmlns:p14="http://schemas.microsoft.com/office/powerpoint/2010/main" val="3712088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a:bodyPr>
          <a:lstStyle/>
          <a:p>
            <a:r>
              <a:rPr lang="en-US" dirty="0"/>
              <a:t>Programs</a:t>
            </a:r>
          </a:p>
          <a:p>
            <a:pPr lvl="1"/>
            <a:r>
              <a:rPr lang="en-US" dirty="0"/>
              <a:t>how to write programs that people can understand and maintain</a:t>
            </a:r>
          </a:p>
          <a:p>
            <a:pPr lvl="1"/>
            <a:r>
              <a:rPr lang="en-US" dirty="0"/>
              <a:t>in a particular domain (medium-sized web application)</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People</a:t>
            </a:r>
          </a:p>
          <a:p>
            <a:pPr lvl="1"/>
            <a:r>
              <a:rPr lang="en-US" dirty="0"/>
              <a:t>how to organize teams and make them function effectively.</a:t>
            </a:r>
          </a:p>
          <a:p>
            <a:pPr lvl="1"/>
            <a:endParaRPr lang="en-US" dirty="0"/>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12</a:t>
            </a:fld>
            <a:endParaRPr lang="en-US"/>
          </a:p>
        </p:txBody>
      </p:sp>
    </p:spTree>
    <p:extLst>
      <p:ext uri="{BB962C8B-B14F-4D97-AF65-F5344CB8AC3E}">
        <p14:creationId xmlns:p14="http://schemas.microsoft.com/office/powerpoint/2010/main" val="215613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normAutofit/>
          </a:bodyPr>
          <a:lstStyle/>
          <a:p>
            <a:r>
              <a:rPr lang="en-US" sz="3600" dirty="0"/>
              <a:t>Think of {your software’s} design at three scales</a:t>
            </a:r>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a:xfrm>
            <a:off x="838200" y="18255"/>
            <a:ext cx="10515600" cy="1325563"/>
          </a:xfrm>
        </p:spPr>
        <p:txBody>
          <a:bodyPr>
            <a:noAutofit/>
          </a:bodyPr>
          <a:lstStyle/>
          <a:p>
            <a:r>
              <a:rPr lang="en-US" sz="3600" dirty="0"/>
              <a:t>So, software engineering must encompass:</a:t>
            </a:r>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a:xfrm>
            <a:off x="838200" y="18255"/>
            <a:ext cx="10515600" cy="1325563"/>
          </a:xfrm>
        </p:spPr>
        <p:txBody>
          <a:bodyPr>
            <a:noAutofit/>
          </a:bodyPr>
          <a:lstStyle/>
          <a:p>
            <a:r>
              <a:rPr lang="en-US" sz="3600" dirty="0"/>
              <a:t>So, software engineering must encompass:</a:t>
            </a:r>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This class is here-</a:t>
            </a:r>
            <a:r>
              <a:rPr kumimoji="0" lang="en-US" sz="4400" b="0" i="0" u="none" strike="noStrike" kern="1200" cap="none" spc="0" normalizeH="0" baseline="0" noProof="0" err="1">
                <a:ln>
                  <a:noFill/>
                </a:ln>
                <a:solidFill>
                  <a:prstClr val="black"/>
                </a:solidFill>
                <a:effectLst/>
                <a:uLnTx/>
                <a:uFillTx/>
                <a:latin typeface="Calibri" panose="020F0502020204030204"/>
                <a:ea typeface="+mn-ea"/>
                <a:cs typeface="+mn-cs"/>
              </a:rPr>
              <a:t>ish</a:t>
            </a:r>
            <a:endParaRPr kumimoji="0" lang="en-US" sz="4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mostly</a:t>
            </a:r>
          </a:p>
        </p:txBody>
      </p:sp>
    </p:spTree>
    <p:extLst>
      <p:ext uri="{BB962C8B-B14F-4D97-AF65-F5344CB8AC3E}">
        <p14:creationId xmlns:p14="http://schemas.microsoft.com/office/powerpoint/2010/main" val="210703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endParaRPr lang="en-US" dirty="0"/>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16</a:t>
            </a:fld>
            <a:endParaRPr lang="en-US" dirty="0"/>
          </a:p>
        </p:txBody>
      </p:sp>
      <p:sp>
        <p:nvSpPr>
          <p:cNvPr id="2" name="Left Brace 1">
            <a:extLst>
              <a:ext uri="{FF2B5EF4-FFF2-40B4-BE49-F238E27FC236}">
                <a16:creationId xmlns:a16="http://schemas.microsoft.com/office/drawing/2014/main" id="{8F424F4B-5680-C2E8-831D-7352A55C4737}"/>
              </a:ext>
            </a:extLst>
          </p:cNvPr>
          <p:cNvSpPr/>
          <p:nvPr/>
        </p:nvSpPr>
        <p:spPr>
          <a:xfrm rot="10800000">
            <a:off x="9278112" y="1597152"/>
            <a:ext cx="536448" cy="25483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Left Brace 2">
            <a:extLst>
              <a:ext uri="{FF2B5EF4-FFF2-40B4-BE49-F238E27FC236}">
                <a16:creationId xmlns:a16="http://schemas.microsoft.com/office/drawing/2014/main" id="{9985C0B8-0B3E-A142-6DFB-0D7FFF384E43}"/>
              </a:ext>
            </a:extLst>
          </p:cNvPr>
          <p:cNvSpPr/>
          <p:nvPr/>
        </p:nvSpPr>
        <p:spPr>
          <a:xfrm rot="10800000">
            <a:off x="9278112" y="4488451"/>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6D05945-6AC3-7FE3-CC64-A07289831426}"/>
              </a:ext>
            </a:extLst>
          </p:cNvPr>
          <p:cNvSpPr txBox="1"/>
          <p:nvPr/>
        </p:nvSpPr>
        <p:spPr>
          <a:xfrm>
            <a:off x="9982200" y="1844085"/>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C6F31CB0-0F9B-4068-EAC3-C3EDE7A7C636}"/>
              </a:ext>
            </a:extLst>
          </p:cNvPr>
          <p:cNvSpPr txBox="1"/>
          <p:nvPr/>
        </p:nvSpPr>
        <p:spPr>
          <a:xfrm>
            <a:off x="9982200" y="4488450"/>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This is maybe a little different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a:xfrm>
            <a:off x="838200" y="1450732"/>
            <a:ext cx="7887346" cy="4351338"/>
          </a:xfrm>
        </p:spPr>
        <p:txBody>
          <a:bodyPr>
            <a:normAutofit fontScale="92500" lnSpcReduction="10000"/>
          </a:bodyPr>
          <a:lstStyle/>
          <a:p>
            <a:r>
              <a:rPr lang="en-US" dirty="0"/>
              <a:t>In-Class materials / lectures</a:t>
            </a:r>
          </a:p>
          <a:p>
            <a:pPr lvl="1"/>
            <a:r>
              <a:rPr lang="en-US" dirty="0"/>
              <a:t>in-person (most sections) or via zoom (online section)</a:t>
            </a:r>
          </a:p>
          <a:p>
            <a:pPr lvl="1"/>
            <a:r>
              <a:rPr lang="en-US" dirty="0"/>
              <a:t>slides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a:t>
            </a:r>
          </a:p>
          <a:p>
            <a:pPr lvl="1"/>
            <a:r>
              <a:rPr lang="en-US" dirty="0"/>
              <a:t>these will be graded</a:t>
            </a:r>
          </a:p>
          <a:p>
            <a:r>
              <a:rPr lang="en-US" dirty="0"/>
              <a:t>Tutorials</a:t>
            </a:r>
          </a:p>
          <a:p>
            <a:pPr lvl="1"/>
            <a:r>
              <a:rPr lang="en-US" dirty="0"/>
              <a:t>these will give you background on key processes and technologies {we will use}</a:t>
            </a:r>
          </a:p>
          <a:p>
            <a:pPr lvl="1"/>
            <a:r>
              <a:rPr lang="en-US" dirty="0"/>
              <a:t>at a greater level of detail than we can cover in class</a:t>
            </a:r>
          </a:p>
          <a:p>
            <a:pPr lvl="1"/>
            <a:r>
              <a:rPr lang="en-US" dirty="0"/>
              <a:t>much like good blog posts</a:t>
            </a:r>
          </a:p>
          <a:p>
            <a:pPr marL="0" indent="0">
              <a:buNone/>
            </a:pPr>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3806906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normAutofit/>
          </a:bodyPr>
          <a:lstStyle/>
          <a:p>
            <a:r>
              <a:rPr lang="en-US" dirty="0"/>
              <a:t>Course Mechanics: </a:t>
            </a:r>
            <a:br>
              <a:rPr lang="en-US" dirty="0"/>
            </a:br>
            <a:r>
              <a:rPr lang="en-US" dirty="0"/>
              <a:t>Lectures and Attendance</a:t>
            </a:r>
          </a:p>
        </p:txBody>
      </p:sp>
      <p:sp>
        <p:nvSpPr>
          <p:cNvPr id="184" name="See syllabus for all of the usual stuff…"/>
          <p:cNvSpPr txBox="1">
            <a:spLocks noGrp="1"/>
          </p:cNvSpPr>
          <p:nvPr>
            <p:ph idx="1"/>
          </p:nvPr>
        </p:nvSpPr>
        <p:spPr>
          <a:xfrm>
            <a:off x="838199" y="1500160"/>
            <a:ext cx="8169877" cy="4856190"/>
          </a:xfrm>
        </p:spPr>
        <p:txBody>
          <a:bodyPr>
            <a:normAutofit/>
          </a:bodyPr>
          <a:lstStyle/>
          <a:p>
            <a:r>
              <a:rPr lang="en-US" dirty="0"/>
              <a:t>Classes will include both lectures and in-class activities.</a:t>
            </a:r>
          </a:p>
          <a:p>
            <a:r>
              <a:rPr lang="en-US" dirty="0"/>
              <a:t>Be sure to bring your laptop</a:t>
            </a:r>
          </a:p>
          <a:p>
            <a:r>
              <a:rPr lang="en-US" dirty="0"/>
              <a:t>Each instructor will use </a:t>
            </a:r>
            <a:r>
              <a:rPr lang="en-US" b="1" dirty="0">
                <a:solidFill>
                  <a:srgbClr val="FF0000"/>
                </a:solidFill>
              </a:rPr>
              <a:t>individual approach </a:t>
            </a:r>
            <a:r>
              <a:rPr lang="en-US" dirty="0"/>
              <a:t>to grade the in-class activities.</a:t>
            </a:r>
          </a:p>
          <a:p>
            <a:r>
              <a:rPr lang="en-US" dirty="0"/>
              <a:t>100% attendance is expected for both on-the-ground and remote sections (especially when working on </a:t>
            </a:r>
            <a:r>
              <a:rPr lang="en-US" dirty="0">
                <a:solidFill>
                  <a:srgbClr val="FF0000"/>
                </a:solidFill>
              </a:rPr>
              <a:t>activities, “work on project” sessions and demos</a:t>
            </a:r>
            <a:r>
              <a:rPr lang="en-US" dirty="0"/>
              <a:t>)</a:t>
            </a:r>
          </a:p>
          <a:p>
            <a:pPr lvl="1"/>
            <a:r>
              <a:rPr lang="en-US" dirty="0"/>
              <a:t>For excused absence, please contact the instructor by email.</a:t>
            </a:r>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2 deliverables (not equally weighted).  </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Oct 29 - 31 during </a:t>
            </a:r>
            <a:r>
              <a:rPr lang="en-US" dirty="0">
                <a:solidFill>
                  <a:srgbClr val="FF0000"/>
                </a:solidFill>
              </a:rPr>
              <a:t>Week 9</a:t>
            </a:r>
            <a:r>
              <a:rPr lang="en-US" dirty="0"/>
              <a:t>). There will not be a final exam. </a:t>
            </a:r>
            <a:r>
              <a:rPr lang="en-US" u="sng" dirty="0"/>
              <a:t>Check Calendars</a:t>
            </a:r>
          </a:p>
          <a:p>
            <a:r>
              <a:rPr lang="en-US" dirty="0"/>
              <a:t>Participation / Completion of activities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19</a:t>
            </a:fld>
            <a:endParaRPr lang="en-US"/>
          </a:p>
        </p:txBody>
      </p:sp>
    </p:spTree>
    <p:extLst>
      <p:ext uri="{BB962C8B-B14F-4D97-AF65-F5344CB8AC3E}">
        <p14:creationId xmlns:p14="http://schemas.microsoft.com/office/powerpoint/2010/main" val="3191866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 2, 5</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grpSp>
        <p:nvGrpSpPr>
          <p:cNvPr id="3" name="Group 2">
            <a:extLst>
              <a:ext uri="{FF2B5EF4-FFF2-40B4-BE49-F238E27FC236}">
                <a16:creationId xmlns:a16="http://schemas.microsoft.com/office/drawing/2014/main" id="{D4374EA2-C092-99DD-9F80-23B5AE313D3C}"/>
              </a:ext>
            </a:extLst>
          </p:cNvPr>
          <p:cNvGrpSpPr/>
          <p:nvPr/>
        </p:nvGrpSpPr>
        <p:grpSpPr>
          <a:xfrm>
            <a:off x="7417350" y="1694887"/>
            <a:ext cx="2708548" cy="4509721"/>
            <a:chOff x="4358384" y="1694887"/>
            <a:chExt cx="2708548" cy="4509721"/>
          </a:xfrm>
        </p:grpSpPr>
        <p:sp>
          <p:nvSpPr>
            <p:cNvPr id="4" name="TextBox 3">
              <a:extLst>
                <a:ext uri="{FF2B5EF4-FFF2-40B4-BE49-F238E27FC236}">
                  <a16:creationId xmlns:a16="http://schemas.microsoft.com/office/drawing/2014/main" id="{4289BADC-021E-DFCF-23B4-1154BA33E785}"/>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9    </a:t>
              </a:r>
            </a:p>
          </p:txBody>
        </p:sp>
        <p:pic>
          <p:nvPicPr>
            <p:cNvPr id="9" name="Picture 8" descr="A picture containing person, sky, person, outdoor&#10;&#10;Description automatically generated">
              <a:extLst>
                <a:ext uri="{FF2B5EF4-FFF2-40B4-BE49-F238E27FC236}">
                  <a16:creationId xmlns:a16="http://schemas.microsoft.com/office/drawing/2014/main" id="{5AFE14DD-F274-A166-A46D-077CA06E6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grpSp>
        <p:nvGrpSpPr>
          <p:cNvPr id="13" name="Group 12">
            <a:extLst>
              <a:ext uri="{FF2B5EF4-FFF2-40B4-BE49-F238E27FC236}">
                <a16:creationId xmlns:a16="http://schemas.microsoft.com/office/drawing/2014/main" id="{4CBF11FB-ABCB-B96F-DFF1-CC0BF0588E97}"/>
              </a:ext>
            </a:extLst>
          </p:cNvPr>
          <p:cNvGrpSpPr/>
          <p:nvPr/>
        </p:nvGrpSpPr>
        <p:grpSpPr>
          <a:xfrm>
            <a:off x="4071242" y="1694887"/>
            <a:ext cx="3049552" cy="4509721"/>
            <a:chOff x="4071242" y="1694887"/>
            <a:chExt cx="3049552" cy="4509721"/>
          </a:xfrm>
        </p:grpSpPr>
        <p:sp>
          <p:nvSpPr>
            <p:cNvPr id="7" name="TextBox 6">
              <a:extLst>
                <a:ext uri="{FF2B5EF4-FFF2-40B4-BE49-F238E27FC236}">
                  <a16:creationId xmlns:a16="http://schemas.microsoft.com/office/drawing/2014/main" id="{14371E21-C615-9292-6936-EDF7B2D9365C}"/>
                </a:ext>
              </a:extLst>
            </p:cNvPr>
            <p:cNvSpPr txBox="1"/>
            <p:nvPr/>
          </p:nvSpPr>
          <p:spPr>
            <a:xfrm>
              <a:off x="4324300"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Joydeep Mitra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7, 8    </a:t>
              </a:r>
            </a:p>
          </p:txBody>
        </p:sp>
        <p:pic>
          <p:nvPicPr>
            <p:cNvPr id="12" name="Picture 11">
              <a:extLst>
                <a:ext uri="{FF2B5EF4-FFF2-40B4-BE49-F238E27FC236}">
                  <a16:creationId xmlns:a16="http://schemas.microsoft.com/office/drawing/2014/main" id="{F0A605AE-3ED0-D260-80F5-35550824FEBB}"/>
                </a:ext>
              </a:extLst>
            </p:cNvPr>
            <p:cNvPicPr>
              <a:picLocks noChangeAspect="1"/>
            </p:cNvPicPr>
            <p:nvPr/>
          </p:nvPicPr>
          <p:blipFill>
            <a:blip r:embed="rId4"/>
            <a:stretch>
              <a:fillRect/>
            </a:stretch>
          </p:blipFill>
          <p:spPr>
            <a:xfrm>
              <a:off x="4071242" y="1694887"/>
              <a:ext cx="3049552" cy="2708548"/>
            </a:xfrm>
            <a:prstGeom prst="rect">
              <a:avLst/>
            </a:prstGeom>
          </p:spPr>
        </p:pic>
      </p:gr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Jest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Netlify /Heroku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Projects for You</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25842" y="1512516"/>
            <a:ext cx="10331245" cy="4952271"/>
          </a:xfrm>
        </p:spPr>
        <p:txBody>
          <a:bodyPr>
            <a:normAutofit fontScale="92500"/>
          </a:bodyPr>
          <a:lstStyle/>
          <a:p>
            <a:r>
              <a:rPr lang="en-US" dirty="0"/>
              <a:t>We will be using </a:t>
            </a:r>
            <a:r>
              <a:rPr lang="en-US" b="1" dirty="0"/>
              <a:t>Fake </a:t>
            </a:r>
            <a:r>
              <a:rPr lang="en-US" b="1" dirty="0" err="1"/>
              <a:t>StackOverflow</a:t>
            </a:r>
            <a:r>
              <a:rPr lang="en-US" b="1" dirty="0"/>
              <a:t> </a:t>
            </a:r>
            <a:r>
              <a:rPr lang="en-US" dirty="0"/>
              <a:t>as codebase</a:t>
            </a:r>
          </a:p>
          <a:p>
            <a:r>
              <a:rPr lang="en-US" dirty="0"/>
              <a:t>The individual projects will help you become familiar with the codebase (worth 30% of course grade).</a:t>
            </a:r>
          </a:p>
          <a:p>
            <a:r>
              <a:rPr lang="en-US" dirty="0"/>
              <a:t>The team project (worth 40%) will be a new feature that you will propose.</a:t>
            </a:r>
          </a:p>
          <a:p>
            <a:pPr lvl="1"/>
            <a:r>
              <a:rPr lang="en-US" dirty="0"/>
              <a:t>Instructors will form the teams </a:t>
            </a:r>
            <a:r>
              <a:rPr lang="en-US" b="1" dirty="0"/>
              <a:t>with</a:t>
            </a:r>
            <a:r>
              <a:rPr lang="en-US" dirty="0"/>
              <a:t> your input.</a:t>
            </a:r>
          </a:p>
          <a:p>
            <a:r>
              <a:rPr lang="en-US" dirty="0"/>
              <a:t>Further breakdown of team project grade is:</a:t>
            </a:r>
          </a:p>
          <a:p>
            <a:pPr lvl="1"/>
            <a:r>
              <a:rPr lang="en-US" dirty="0"/>
              <a:t>Planning (worth 8% of course grade)</a:t>
            </a:r>
          </a:p>
          <a:p>
            <a:pPr lvl="1"/>
            <a:r>
              <a:rPr lang="en-US" dirty="0"/>
              <a:t>Process (worth 8%)</a:t>
            </a:r>
          </a:p>
          <a:p>
            <a:pPr lvl="1"/>
            <a:r>
              <a:rPr lang="en-US" dirty="0"/>
              <a:t>Product (worth 16%)</a:t>
            </a:r>
          </a:p>
          <a:p>
            <a:pPr lvl="1"/>
            <a:r>
              <a:rPr lang="en-US" dirty="0"/>
              <a:t>Reports (worth 8%)</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Your work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pPr lvl="2"/>
            <a:r>
              <a:rPr lang="en-US" dirty="0"/>
              <a:t>DAS or DRC Accommodations are usually NOT available for Group Assignments (please work with instructor) </a:t>
            </a:r>
          </a:p>
        </p:txBody>
      </p:sp>
      <p:sp>
        <p:nvSpPr>
          <p:cNvPr id="259" name="Slide Number"/>
          <p:cNvSpPr txBox="1">
            <a:spLocks noGrp="1"/>
          </p:cNvSpPr>
          <p:nvPr>
            <p:ph type="sldNum" sz="quarter" idx="12"/>
          </p:nvPr>
        </p:nvSpPr>
        <p:spPr/>
        <p:txBody>
          <a:bodyPr/>
          <a:lstStyle/>
          <a:p>
            <a:fld id="{86CB4B4D-7CA3-9044-876B-883B54F8677D}" type="slidenum">
              <a:rPr lang="en-US"/>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Tree>
    <p:extLst>
      <p:ext uri="{BB962C8B-B14F-4D97-AF65-F5344CB8AC3E}">
        <p14:creationId xmlns:p14="http://schemas.microsoft.com/office/powerpoint/2010/main" val="4223183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fontScale="92500"/>
          </a:bodyPr>
          <a:lstStyle/>
          <a:p>
            <a:r>
              <a:rPr lang="en-US" dirty="0"/>
              <a:t>For Individual Projects and Activities. </a:t>
            </a:r>
          </a:p>
          <a:p>
            <a:pPr lvl="1"/>
            <a:r>
              <a:rPr lang="en-US" dirty="0"/>
              <a:t>The use of auto-complete tools is </a:t>
            </a:r>
            <a:r>
              <a:rPr lang="en-US" b="1" dirty="0"/>
              <a:t>permitted</a:t>
            </a:r>
          </a:p>
          <a:p>
            <a:pPr lvl="1"/>
            <a:r>
              <a:rPr lang="en-US" dirty="0"/>
              <a:t>Use of Generative AI (</a:t>
            </a:r>
            <a:r>
              <a:rPr lang="en-US" dirty="0" err="1"/>
              <a:t>eg</a:t>
            </a:r>
            <a:r>
              <a:rPr lang="en-US" dirty="0"/>
              <a:t> Chat GPT, Claude, etc.) is </a:t>
            </a:r>
            <a:r>
              <a:rPr lang="en-US" b="1" dirty="0"/>
              <a:t>prohibited</a:t>
            </a:r>
            <a:endParaRPr lang="en-US" b="1" dirty="0">
              <a:solidFill>
                <a:srgbClr val="FF0000"/>
              </a:solidFill>
            </a:endParaRPr>
          </a:p>
          <a:p>
            <a:pPr lvl="1"/>
            <a:r>
              <a:rPr lang="en-US" dirty="0"/>
              <a:t>You may use LLM based AI tools like search engines, but you can </a:t>
            </a:r>
            <a:r>
              <a:rPr lang="en-US" b="1" dirty="0">
                <a:solidFill>
                  <a:srgbClr val="FF0000"/>
                </a:solidFill>
              </a:rPr>
              <a:t>never</a:t>
            </a:r>
            <a:r>
              <a:rPr lang="en-US" dirty="0"/>
              <a:t> </a:t>
            </a:r>
            <a:r>
              <a:rPr lang="en-US" b="1" dirty="0"/>
              <a:t>copy-paste</a:t>
            </a:r>
            <a:r>
              <a:rPr lang="en-US" dirty="0"/>
              <a:t> code.</a:t>
            </a:r>
          </a:p>
          <a:p>
            <a:r>
              <a:rPr lang="en-US" dirty="0"/>
              <a:t>For final projects</a:t>
            </a:r>
          </a:p>
          <a:p>
            <a:pPr lvl="1"/>
            <a:r>
              <a:rPr lang="en-US" dirty="0"/>
              <a:t>Use of AI tools is </a:t>
            </a:r>
            <a:r>
              <a:rPr lang="en-US" b="1" dirty="0"/>
              <a:t>permitted </a:t>
            </a:r>
            <a:r>
              <a:rPr lang="en-US" dirty="0"/>
              <a:t> as long as you understand what was submitted.</a:t>
            </a:r>
          </a:p>
          <a:p>
            <a:pPr lvl="1"/>
            <a:r>
              <a:rPr lang="en-US" dirty="0"/>
              <a:t>Use of </a:t>
            </a:r>
            <a:r>
              <a:rPr lang="en-US" b="1" dirty="0"/>
              <a:t>‘vibe’</a:t>
            </a:r>
            <a:r>
              <a:rPr lang="en-US" dirty="0"/>
              <a:t> coding is strongly </a:t>
            </a:r>
            <a:r>
              <a:rPr lang="en-US" b="1" dirty="0"/>
              <a:t>discouraged</a:t>
            </a:r>
          </a:p>
          <a:p>
            <a:r>
              <a:rPr lang="en-US" dirty="0"/>
              <a:t>We reserve the right to “</a:t>
            </a:r>
            <a:r>
              <a:rPr lang="en-US" dirty="0">
                <a:solidFill>
                  <a:srgbClr val="FF0000"/>
                </a:solidFill>
              </a:rPr>
              <a:t>interview</a:t>
            </a:r>
            <a:r>
              <a:rPr lang="en-US" dirty="0"/>
              <a:t>” you to gauge your understanding (with possible grade adjustments)</a:t>
            </a:r>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25</a:t>
            </a:fld>
            <a:endParaRPr lang="en-US"/>
          </a:p>
        </p:txBody>
      </p:sp>
    </p:spTree>
    <p:extLst>
      <p:ext uri="{BB962C8B-B14F-4D97-AF65-F5344CB8AC3E}">
        <p14:creationId xmlns:p14="http://schemas.microsoft.com/office/powerpoint/2010/main" val="1084954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(3)</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26</a:t>
            </a:fld>
            <a:endParaRPr lang="en-US"/>
          </a:p>
        </p:txBody>
      </p:sp>
    </p:spTree>
    <p:extLst>
      <p:ext uri="{BB962C8B-B14F-4D97-AF65-F5344CB8AC3E}">
        <p14:creationId xmlns:p14="http://schemas.microsoft.com/office/powerpoint/2010/main" val="1665633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20000"/>
          </a:bodyPr>
          <a:lstStyle/>
          <a:p>
            <a:r>
              <a:rPr lang="en-US" dirty="0"/>
              <a:t>Course web page (</a:t>
            </a:r>
            <a:r>
              <a:rPr lang="en-US" dirty="0">
                <a:hlinkClick r:id="rId2"/>
              </a:rPr>
              <a:t>https://neu-se.github.io/CS4530-Fall-2025</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sometimes they do not get through to the instructors)</a:t>
            </a:r>
          </a:p>
          <a:p>
            <a:pPr lvl="1"/>
            <a:r>
              <a:rPr lang="en-US" dirty="0"/>
              <a:t>Please put </a:t>
            </a:r>
            <a:r>
              <a:rPr lang="en-US" dirty="0">
                <a:solidFill>
                  <a:srgbClr val="FF0000"/>
                </a:solidFill>
              </a:rPr>
              <a:t>CS4530 in the subject line</a:t>
            </a:r>
            <a:r>
              <a:rPr lang="en-US" b="1" dirty="0">
                <a:solidFill>
                  <a:srgbClr val="FF0000"/>
                </a:solidFill>
              </a:rPr>
              <a:t> </a:t>
            </a:r>
            <a:r>
              <a:rPr lang="en-US" dirty="0"/>
              <a:t>so your message does not get overlooked</a:t>
            </a:r>
          </a:p>
          <a:p>
            <a:pPr lvl="1"/>
            <a:r>
              <a:rPr lang="en-US" dirty="0"/>
              <a:t>We encourage all students to “meet” with the instructor at least once! </a:t>
            </a:r>
          </a:p>
          <a:p>
            <a:r>
              <a:rPr lang="en-US" dirty="0"/>
              <a:t>Office Hours </a:t>
            </a:r>
          </a:p>
          <a:p>
            <a:pPr lvl="1"/>
            <a:r>
              <a:rPr lang="en-US" dirty="0"/>
              <a:t>Schedule is available at (</a:t>
            </a:r>
            <a:r>
              <a:rPr lang="en-US" dirty="0">
                <a:hlinkClick r:id="rId3"/>
              </a:rPr>
              <a:t>https://neu-se.github.io/CS4530-Fall-2025/staff/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1602620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28</a:t>
            </a:fld>
            <a:endParaRPr lang="en-US"/>
          </a:p>
        </p:txBody>
      </p:sp>
    </p:spTree>
    <p:extLst>
      <p:ext uri="{BB962C8B-B14F-4D97-AF65-F5344CB8AC3E}">
        <p14:creationId xmlns:p14="http://schemas.microsoft.com/office/powerpoint/2010/main" val="279846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300+ students and 20 teaching assistants.</a:t>
            </a:r>
          </a:p>
          <a:p>
            <a:r>
              <a:rPr lang="en-US" dirty="0"/>
              <a:t>Their contact info and pictures are on the website</a:t>
            </a:r>
          </a:p>
          <a:p>
            <a:pPr marL="0" indent="0">
              <a:buNone/>
            </a:pPr>
            <a:r>
              <a:rPr lang="en-US" dirty="0"/>
              <a:t>   </a:t>
            </a:r>
            <a:r>
              <a:rPr lang="en-US" dirty="0">
                <a:hlinkClick r:id="rId2"/>
              </a:rPr>
              <a:t>https://neu-se.github.io/CS4530-Fall-2025/staff/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The idea of "software engineering" dates back to 1969</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358122" y="1653160"/>
            <a:ext cx="2171922" cy="2966934"/>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743471" y="4996786"/>
            <a:ext cx="6488508" cy="1590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very inefficient</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of low quality</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often did not meet requirements</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Projects were unmanageable and code difficult to maintain</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9181879" y="1653160"/>
            <a:ext cx="2171921" cy="1476907"/>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126078" y="3585632"/>
            <a:ext cx="2743199" cy="1636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3200" dirty="0">
                <a:latin typeface="Calibri" panose="020F0502020204030204" pitchFamily="34" charset="0"/>
                <a:cs typeface="Calibri" panose="020F0502020204030204" pitchFamily="34" charset="0"/>
              </a:rPr>
              <a:t>A call to action: We must study </a:t>
            </a:r>
            <a:r>
              <a:rPr sz="32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369959" y="4620094"/>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
        <p:nvSpPr>
          <p:cNvPr id="3" name="TextBox 2">
            <a:extLst>
              <a:ext uri="{FF2B5EF4-FFF2-40B4-BE49-F238E27FC236}">
                <a16:creationId xmlns:a16="http://schemas.microsoft.com/office/drawing/2014/main" id="{DEC1C701-C29B-AB98-F894-B20944CFDF46}"/>
              </a:ext>
            </a:extLst>
          </p:cNvPr>
          <p:cNvSpPr txBox="1"/>
          <p:nvPr/>
        </p:nvSpPr>
        <p:spPr>
          <a:xfrm>
            <a:off x="369959" y="1498539"/>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Margaret Hamilton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NASA, around 1963</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pic>
        <p:nvPicPr>
          <p:cNvPr id="5" name="Picture 4" descr="A close-up of a person&#10;&#10;AI-generated content may be incorrect.">
            <a:extLst>
              <a:ext uri="{FF2B5EF4-FFF2-40B4-BE49-F238E27FC236}">
                <a16:creationId xmlns:a16="http://schemas.microsoft.com/office/drawing/2014/main" id="{7C3C3C93-0D47-D225-9959-EDCE90A9915E}"/>
              </a:ext>
            </a:extLst>
          </p:cNvPr>
          <p:cNvPicPr>
            <a:picLocks noChangeAspect="1"/>
          </p:cNvPicPr>
          <p:nvPr/>
        </p:nvPicPr>
        <p:blipFill>
          <a:blip r:embed="rId6"/>
          <a:stretch>
            <a:fillRect/>
          </a:stretch>
        </p:blipFill>
        <p:spPr>
          <a:xfrm>
            <a:off x="762302" y="2393750"/>
            <a:ext cx="1630170" cy="2027902"/>
          </a:xfrm>
          <a:prstGeom prst="rect">
            <a:avLst/>
          </a:prstGeom>
        </p:spPr>
      </p:pic>
      <p:pic>
        <p:nvPicPr>
          <p:cNvPr id="6" name="Picture 5" descr="undefined">
            <a:extLst>
              <a:ext uri="{FF2B5EF4-FFF2-40B4-BE49-F238E27FC236}">
                <a16:creationId xmlns:a16="http://schemas.microsoft.com/office/drawing/2014/main" id="{83DD2F54-F667-9BB0-85EF-C6F610623635}"/>
              </a:ext>
            </a:extLst>
          </p:cNvPr>
          <p:cNvPicPr>
            <a:picLocks noChangeAspect="1"/>
          </p:cNvPicPr>
          <p:nvPr/>
        </p:nvPicPr>
        <p:blipFill>
          <a:blip r:embed="rId7"/>
          <a:stretch>
            <a:fillRect/>
          </a:stretch>
        </p:blipFill>
        <p:spPr>
          <a:xfrm>
            <a:off x="2506042" y="2391614"/>
            <a:ext cx="1626696" cy="2027903"/>
          </a:xfrm>
          <a:prstGeom prst="rect">
            <a:avLst/>
          </a:prstGeom>
        </p:spPr>
      </p:pic>
      <p:sp>
        <p:nvSpPr>
          <p:cNvPr id="7" name="TextBox 6">
            <a:extLst>
              <a:ext uri="{FF2B5EF4-FFF2-40B4-BE49-F238E27FC236}">
                <a16:creationId xmlns:a16="http://schemas.microsoft.com/office/drawing/2014/main" id="{87C44D12-6AA0-D171-860C-54E12A2055ED}"/>
              </a:ext>
            </a:extLst>
          </p:cNvPr>
          <p:cNvSpPr txBox="1"/>
          <p:nvPr/>
        </p:nvSpPr>
        <p:spPr>
          <a:xfrm>
            <a:off x="4369707" y="1714932"/>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Calibri"/>
                <a:cs typeface="Calibri"/>
              </a:rPr>
              <a:t>The Apollo Guidance Computer's software</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3600" dirty="0"/>
          </a:p>
          <a:p>
            <a:pPr marL="0" indent="0" algn="ctr">
              <a:buNone/>
            </a:pPr>
            <a:r>
              <a:rPr lang="en-US" sz="36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sz="3600" dirty="0"/>
              <a:t>Software Engineering encompasses the entire software life cycle</a:t>
            </a:r>
            <a:endParaRPr lang="en-US" dirty="0"/>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sz="3600" dirty="0"/>
              <a:t>It should apply to the</a:t>
            </a:r>
          </a:p>
          <a:p>
            <a:pPr lvl="1"/>
            <a:r>
              <a:rPr lang="en-US" sz="3600" dirty="0"/>
              <a:t>design,</a:t>
            </a:r>
          </a:p>
          <a:p>
            <a:pPr lvl="1"/>
            <a:r>
              <a:rPr lang="en-US" sz="3600" dirty="0"/>
              <a:t>construction,</a:t>
            </a:r>
          </a:p>
          <a:p>
            <a:pPr lvl="1"/>
            <a:r>
              <a:rPr lang="en-US" sz="3600" dirty="0"/>
              <a:t>and maintenance</a:t>
            </a:r>
          </a:p>
          <a:p>
            <a:pPr marL="457200" lvl="1" indent="0">
              <a:buNone/>
            </a:pPr>
            <a:r>
              <a:rPr lang="en-US" sz="3600" dirty="0"/>
              <a:t>=&gt; of large programs </a:t>
            </a:r>
          </a:p>
          <a:p>
            <a:pPr marL="457200" lvl="1" indent="0">
              <a:buNone/>
            </a:pPr>
            <a:r>
              <a:rPr lang="en-US" sz="3600" dirty="0"/>
              <a:t>=&gt; 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idx="4294967295"/>
          </p:nvPr>
        </p:nvSpPr>
        <p:spPr>
          <a:xfrm>
            <a:off x="69993" y="23200"/>
            <a:ext cx="10892414" cy="968950"/>
          </a:xfrm>
        </p:spPr>
        <p:txBody>
          <a:bodyPr/>
          <a:lstStyle/>
          <a:p>
            <a:r>
              <a:rPr lang="en-US" dirty="0">
                <a:solidFill>
                  <a:schemeClr val="bg1"/>
                </a:solidFill>
                <a:latin typeface="Verdana"/>
                <a:ea typeface="Verdana"/>
              </a:rPr>
              <a:t>Okay, what do you mean by "large"?</a:t>
            </a:r>
            <a:endParaRPr lang="en-US" dirty="0">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(image from “The Scale of Space” on KWIT, March 2018)</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3356717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3873</TotalTime>
  <Words>2065</Words>
  <Application>Microsoft Office PowerPoint</Application>
  <PresentationFormat>Widescreen</PresentationFormat>
  <Paragraphs>254</Paragraphs>
  <Slides>28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Helvetica Neue</vt:lpstr>
      <vt:lpstr>Verdana</vt:lpstr>
      <vt:lpstr>Office Theme</vt:lpstr>
      <vt:lpstr>CS 4530: Fundamentals of Software Engineering Module 1.1 Course Introduction</vt:lpstr>
      <vt:lpstr>Instructors</vt:lpstr>
      <vt:lpstr>Teaching Assistants</vt:lpstr>
      <vt:lpstr>Learning Objectives for this Lesson</vt:lpstr>
      <vt:lpstr>The idea of "software engineering" dates back to 1969</vt:lpstr>
      <vt:lpstr>Goal: to make software an engineering discipline</vt:lpstr>
      <vt:lpstr>Software Engineering encompasses the entire software life cycle</vt:lpstr>
      <vt:lpstr>Okay, what do you mean by "large"?</vt:lpstr>
      <vt:lpstr>Problem #1: Programs need to be read by people</vt:lpstr>
      <vt:lpstr>Problem #2: People need to talk to each other</vt:lpstr>
      <vt:lpstr>So, software engineering must encompass:</vt:lpstr>
      <vt:lpstr>The course will cover</vt:lpstr>
      <vt:lpstr>Think of {your software’s} design at three scales</vt:lpstr>
      <vt:lpstr>So, software engineering must encompass:</vt:lpstr>
      <vt:lpstr>So, software engineering must encompass:</vt:lpstr>
      <vt:lpstr>Learning Objectives for this course:</vt:lpstr>
      <vt:lpstr>The course will be delivered through:</vt:lpstr>
      <vt:lpstr>Course Mechanics:  Lectures and Attendance</vt:lpstr>
      <vt:lpstr>Course Deliverables</vt:lpstr>
      <vt:lpstr>Technology</vt:lpstr>
      <vt:lpstr>Projects for You</vt:lpstr>
      <vt:lpstr>Grade Appeal Policy</vt:lpstr>
      <vt:lpstr>Late Policy</vt:lpstr>
      <vt:lpstr>Academic Integrity (1)</vt:lpstr>
      <vt:lpstr>Academic Integrity (2)</vt:lpstr>
      <vt:lpstr>Academic Integrity (3)</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89</cp:revision>
  <dcterms:created xsi:type="dcterms:W3CDTF">2021-01-07T15:19:22Z</dcterms:created>
  <dcterms:modified xsi:type="dcterms:W3CDTF">2025-08-25T20:32:55Z</dcterms:modified>
</cp:coreProperties>
</file>